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4" r:id="rId18"/>
    <p:sldId id="271" r:id="rId19"/>
    <p:sldId id="272" r:id="rId20"/>
  </p:sldIdLst>
  <p:sldSz cx="12192000" cy="6858000"/>
  <p:notesSz cx="6858000" cy="9144000"/>
  <p:embeddedFontLst>
    <p:embeddedFont>
      <p:font typeface="Teko" charset="0"/>
      <p:regular r:id="rId22"/>
      <p:bold r:id="rId23"/>
    </p:embeddedFont>
    <p:embeddedFont>
      <p:font typeface="Century Gothic" pitchFamily="34" charset="0"/>
      <p:regular r:id="rId24"/>
      <p:bold r:id="rId25"/>
      <p:italic r:id="rId26"/>
      <p:boldItalic r:id="rId27"/>
    </p:embeddedFont>
    <p:embeddedFont>
      <p:font typeface="Algerian" pitchFamily="8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j9kNZddhZI38D9ntamR11z+PC5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7338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4" name="Google Shape;24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" name="Google Shape;31;p19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7" name="Google Shape;127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5" name="Google Shape;135;p2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5" name="Google Shape;145;p2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9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3" name="Google Shape;153;p2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3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2" name="Google Shape;162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0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0" name="Google Shape;170;p3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1" name="Google Shape;171;p30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3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2" name="Google Shape;182;p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0" name="Google Shape;190;p3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5" name="Google Shape;205;p32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32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3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33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33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p33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1" name="Google Shape;221;p33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33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3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4" name="Google Shape;234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3" name="Google Shape;243;p3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5" name="Google Shape;45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1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1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1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4" name="Google Shape;54;p2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9" name="Google Shape;89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6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6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6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8" name="Google Shape;98;p2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8" name="Google Shape;108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7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27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" name="Google Shape;7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8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8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"/>
          <p:cNvSpPr txBox="1">
            <a:spLocks noGrp="1"/>
          </p:cNvSpPr>
          <p:nvPr>
            <p:ph type="ctrTitle"/>
          </p:nvPr>
        </p:nvSpPr>
        <p:spPr>
          <a:xfrm>
            <a:off x="1154955" y="992777"/>
            <a:ext cx="8825658" cy="241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US" b="1" dirty="0">
                <a:solidFill>
                  <a:schemeClr val="lt1"/>
                </a:solidFill>
              </a:rPr>
              <a:t>TEAM-6</a:t>
            </a:r>
            <a:br>
              <a:rPr lang="en-US" b="1" dirty="0">
                <a:solidFill>
                  <a:schemeClr val="lt1"/>
                </a:solidFill>
              </a:rPr>
            </a:br>
            <a:r>
              <a:rPr lang="en-US" b="1" dirty="0" smtClean="0">
                <a:solidFill>
                  <a:schemeClr val="lt1"/>
                </a:solidFill>
              </a:rPr>
              <a:t>   Mail Order Pharmacy</a:t>
            </a:r>
            <a:endParaRPr dirty="0"/>
          </a:p>
        </p:txBody>
      </p:sp>
      <p:sp>
        <p:nvSpPr>
          <p:cNvPr id="255" name="Google Shape;255;p1"/>
          <p:cNvSpPr txBox="1">
            <a:spLocks noGrp="1"/>
          </p:cNvSpPr>
          <p:nvPr>
            <p:ph type="subTitle" idx="1"/>
          </p:nvPr>
        </p:nvSpPr>
        <p:spPr>
          <a:xfrm>
            <a:off x="6433457" y="3892731"/>
            <a:ext cx="4495800" cy="22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b="1" dirty="0" smtClean="0"/>
              <a:t>MANALI BAGUL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b="1" dirty="0" smtClean="0"/>
              <a:t>MADHUR DEOKAR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b="1" dirty="0" smtClean="0"/>
              <a:t>SUJAY THAKUR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b="1" dirty="0" smtClean="0"/>
              <a:t>SHRESHTHA CHOPRA</a:t>
            </a:r>
            <a:endParaRPr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MODEL CLASSES(SWAGGER)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71" y="2757224"/>
            <a:ext cx="4322793" cy="2110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6" y="2649952"/>
            <a:ext cx="4924109" cy="32890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MODEL CLASSES(SWAGGER)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8" y="2563647"/>
            <a:ext cx="4501196" cy="1638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22" y="2563647"/>
            <a:ext cx="4489705" cy="1638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51" y="4515243"/>
            <a:ext cx="4362711" cy="20431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MODEL CLASSES(SWAGGER)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2" y="2543483"/>
            <a:ext cx="4416859" cy="3118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90" y="2543483"/>
            <a:ext cx="4945237" cy="31184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 smtClean="0"/>
              <a:t>WEBPORTAL AND LOGIN PAGE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5" y="2461530"/>
            <a:ext cx="5283199" cy="36806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47" y="2461530"/>
            <a:ext cx="5283199" cy="36806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>
            <a:spLocks noGrp="1"/>
          </p:cNvSpPr>
          <p:nvPr>
            <p:ph type="title"/>
          </p:nvPr>
        </p:nvSpPr>
        <p:spPr>
          <a:xfrm>
            <a:off x="785502" y="909015"/>
            <a:ext cx="9707011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 smtClean="0"/>
              <a:t>HOME PAGE AND AVAILABLE DRUGS PAGE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1" y="2487952"/>
            <a:ext cx="5024582" cy="3617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8" y="2487951"/>
            <a:ext cx="5024582" cy="36172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H2 CONSOLE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5" y="2645487"/>
            <a:ext cx="4496190" cy="3543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2" y="2645487"/>
            <a:ext cx="6604916" cy="34353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PROJECT DEPLOYMENT IN AWS</a:t>
            </a:r>
            <a:endParaRPr dirty="0"/>
          </a:p>
        </p:txBody>
      </p:sp>
      <p:pic>
        <p:nvPicPr>
          <p:cNvPr id="346" name="Google Shape;346;p15"/>
          <p:cNvPicPr preferRelativeResize="0"/>
          <p:nvPr/>
        </p:nvPicPr>
        <p:blipFill rotWithShape="1">
          <a:blip r:embed="rId3">
            <a:alphaModFix/>
          </a:blip>
          <a:srcRect l="10372" t="9075" r="3320" b="8661"/>
          <a:stretch/>
        </p:blipFill>
        <p:spPr>
          <a:xfrm>
            <a:off x="470263" y="2333898"/>
            <a:ext cx="4267201" cy="346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2" y="2333898"/>
            <a:ext cx="6271491" cy="34660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DEPLOYMENT IN AWS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677181"/>
            <a:ext cx="6724073" cy="37790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QUESTION TIME</a:t>
            </a:r>
            <a:endParaRPr/>
          </a:p>
        </p:txBody>
      </p:sp>
      <p:sp>
        <p:nvSpPr>
          <p:cNvPr id="353" name="Google Shape;353;p16"/>
          <p:cNvSpPr txBox="1">
            <a:spLocks noGrp="1"/>
          </p:cNvSpPr>
          <p:nvPr>
            <p:ph type="body" idx="1"/>
          </p:nvPr>
        </p:nvSpPr>
        <p:spPr>
          <a:xfrm>
            <a:off x="1154955" y="1680632"/>
            <a:ext cx="8761412" cy="403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1600"/>
              <a:buNone/>
            </a:pPr>
            <a:r>
              <a:rPr lang="en-US" sz="27000">
                <a:latin typeface="Teko"/>
                <a:ea typeface="Teko"/>
                <a:cs typeface="Teko"/>
                <a:sym typeface="Teko"/>
              </a:rPr>
              <a:t>      </a:t>
            </a:r>
            <a:r>
              <a:rPr lang="en-US" sz="300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?</a:t>
            </a:r>
            <a:endParaRPr sz="30000">
              <a:solidFill>
                <a:srgbClr val="C0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"/>
          <p:cNvSpPr txBox="1">
            <a:spLocks noGrp="1"/>
          </p:cNvSpPr>
          <p:nvPr>
            <p:ph type="body" idx="1"/>
          </p:nvPr>
        </p:nvSpPr>
        <p:spPr>
          <a:xfrm>
            <a:off x="2368731" y="3335022"/>
            <a:ext cx="8011885" cy="162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680"/>
              <a:buNone/>
            </a:pPr>
            <a:r>
              <a:rPr lang="en-US" sz="9600" b="1">
                <a:latin typeface="Algerian"/>
                <a:ea typeface="Algerian"/>
                <a:cs typeface="Algerian"/>
                <a:sym typeface="Algerian"/>
              </a:rPr>
              <a:t>THANK YOU</a:t>
            </a:r>
            <a:endParaRPr sz="9600" b="1"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body" idx="1"/>
          </p:nvPr>
        </p:nvSpPr>
        <p:spPr>
          <a:xfrm>
            <a:off x="478971" y="2307771"/>
            <a:ext cx="11112138" cy="42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 smtClean="0"/>
              <a:t>3. </a:t>
            </a:r>
            <a:r>
              <a:rPr lang="en-US" dirty="0"/>
              <a:t>HARDWARE AND SOFTWARE REQUIREMENTS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/>
              <a:t>INTRODUCTION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 smtClean="0"/>
              <a:t>5. </a:t>
            </a:r>
            <a:r>
              <a:rPr lang="en-US" dirty="0"/>
              <a:t>MICROSERVICES USED</a:t>
            </a:r>
            <a:endParaRPr dirty="0"/>
          </a:p>
          <a:p>
            <a:pPr marL="0" lvl="0" indent="0">
              <a:lnSpc>
                <a:spcPct val="90000"/>
              </a:lnSpc>
              <a:buNone/>
            </a:pPr>
            <a:r>
              <a:rPr lang="en-US" dirty="0"/>
              <a:t>6. MICROSERVICES OVERVIEW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 smtClean="0"/>
              <a:t>8. </a:t>
            </a:r>
            <a:r>
              <a:rPr lang="en-US" dirty="0"/>
              <a:t>WEB PORTAL(MVC)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 smtClean="0"/>
              <a:t>9. </a:t>
            </a:r>
            <a:r>
              <a:rPr lang="en-US" dirty="0"/>
              <a:t>USE CASE </a:t>
            </a:r>
            <a:r>
              <a:rPr lang="en-US" dirty="0" smtClean="0"/>
              <a:t> DIAGRAM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 smtClean="0"/>
              <a:t>10. </a:t>
            </a:r>
            <a:r>
              <a:rPr lang="en-US" dirty="0"/>
              <a:t>MODEL CLASSES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 smtClean="0"/>
              <a:t>13. WEBPORTAL AND LOGIN PAGES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 smtClean="0"/>
              <a:t>14. HOME ,AVAILABLE DRUGS PAGES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 smtClean="0"/>
              <a:t>15.H2 </a:t>
            </a:r>
            <a:r>
              <a:rPr lang="en-US" dirty="0"/>
              <a:t>CONSOLE</a:t>
            </a:r>
            <a:endParaRPr dirty="0"/>
          </a:p>
          <a:p>
            <a:pPr marL="0" lvl="0" indent="0">
              <a:lnSpc>
                <a:spcPct val="90000"/>
              </a:lnSpc>
              <a:buNone/>
            </a:pPr>
            <a:r>
              <a:rPr lang="en-US" dirty="0" smtClean="0"/>
              <a:t>16.PROJECT </a:t>
            </a:r>
            <a:r>
              <a:rPr lang="en-US" dirty="0"/>
              <a:t>DEPLOYMENT IN AWS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>
            <a:spLocks noGrp="1"/>
          </p:cNvSpPr>
          <p:nvPr>
            <p:ph type="title"/>
          </p:nvPr>
        </p:nvSpPr>
        <p:spPr>
          <a:xfrm>
            <a:off x="1154953" y="973667"/>
            <a:ext cx="8761413" cy="95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HARDWARE AND SOFTWARE REQUIREMENTS</a:t>
            </a:r>
            <a:endParaRPr/>
          </a:p>
        </p:txBody>
      </p:sp>
      <p:sp>
        <p:nvSpPr>
          <p:cNvPr id="267" name="Google Shape;267;p3"/>
          <p:cNvSpPr txBox="1">
            <a:spLocks noGrp="1"/>
          </p:cNvSpPr>
          <p:nvPr>
            <p:ph type="body" idx="1"/>
          </p:nvPr>
        </p:nvSpPr>
        <p:spPr>
          <a:xfrm>
            <a:off x="1154953" y="2368369"/>
            <a:ext cx="10897710" cy="358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b="1" dirty="0"/>
              <a:t>1.  Hardware Requirement: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a. Developer Desktop PC with 8GB RAM.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b="1" dirty="0"/>
              <a:t>2. Software Requirement (Java):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a. Spring Tool Suite (STS) Or any Latest Eclipse.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	</a:t>
            </a:r>
            <a:r>
              <a:rPr lang="en-US" dirty="0" err="1"/>
              <a:t>i</a:t>
            </a:r>
            <a:r>
              <a:rPr lang="en-US" dirty="0"/>
              <a:t>. Have PMD Plugin, </a:t>
            </a:r>
            <a:r>
              <a:rPr lang="en-US" dirty="0" err="1"/>
              <a:t>Ecl</a:t>
            </a:r>
            <a:r>
              <a:rPr lang="en-US" dirty="0"/>
              <a:t> Emma Code Coverage Plugin and AWS Code Commit Enabled.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	ii. Configure Maven in Eclipse.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 b. Maven.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 c. Docker (Optional).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 d. Postman Client in </a:t>
            </a:r>
            <a:r>
              <a:rPr lang="en-US" dirty="0" smtClean="0"/>
              <a:t>Chrome / Swagger</a:t>
            </a: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1154954" y="2760617"/>
            <a:ext cx="10549365" cy="298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>
              <a:spcBef>
                <a:spcPts val="0"/>
              </a:spcBef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</a:rPr>
              <a:t>The term </a:t>
            </a:r>
            <a:r>
              <a:rPr lang="en-US" dirty="0" smtClean="0">
                <a:solidFill>
                  <a:schemeClr val="dk1"/>
                </a:solidFill>
              </a:rPr>
              <a:t>“pharmacy“ </a:t>
            </a:r>
            <a:r>
              <a:rPr lang="en-US" dirty="0" smtClean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1"/>
                </a:solidFill>
              </a:rPr>
              <a:t>the clinical health science that links medical science with chemistry and it is charged with the discovery, production, disposal, safe and effective use, and control of medications and </a:t>
            </a:r>
            <a:r>
              <a:rPr lang="en-US" dirty="0" smtClean="0">
                <a:solidFill>
                  <a:schemeClr val="tx1"/>
                </a:solidFill>
              </a:rPr>
              <a:t>drugs at stores.</a:t>
            </a:r>
            <a:endParaRPr dirty="0">
              <a:solidFill>
                <a:schemeClr val="tx1"/>
              </a:solidFill>
            </a:endParaRPr>
          </a:p>
          <a:p>
            <a:pPr marL="285750" lvl="0" indent="-285750" algn="just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</a:rPr>
              <a:t>This </a:t>
            </a:r>
            <a:r>
              <a:rPr lang="en-US" dirty="0" smtClean="0">
                <a:solidFill>
                  <a:schemeClr val="dk1"/>
                </a:solidFill>
              </a:rPr>
              <a:t>Mail Order Pharmacy </a:t>
            </a:r>
            <a:r>
              <a:rPr lang="en-US" dirty="0">
                <a:solidFill>
                  <a:schemeClr val="dk1"/>
                </a:solidFill>
              </a:rPr>
              <a:t>can </a:t>
            </a:r>
            <a:r>
              <a:rPr lang="en-US" dirty="0">
                <a:solidFill>
                  <a:schemeClr val="tx1"/>
                </a:solidFill>
              </a:rPr>
              <a:t>be </a:t>
            </a:r>
            <a:r>
              <a:rPr lang="en-US" dirty="0" smtClean="0">
                <a:solidFill>
                  <a:schemeClr val="tx1"/>
                </a:solidFill>
              </a:rPr>
              <a:t>used to order all the medicines from pharmacy store from the ease of your home.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MICROSERVICES USED</a:t>
            </a:r>
            <a:endParaRPr/>
          </a:p>
        </p:txBody>
      </p:sp>
      <p:sp>
        <p:nvSpPr>
          <p:cNvPr id="279" name="Google Shape;279;p5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Authorization </a:t>
            </a:r>
            <a:r>
              <a:rPr lang="en-US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Microservice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Drug </a:t>
            </a:r>
            <a:r>
              <a:rPr lang="en-US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Microservice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Subscription </a:t>
            </a:r>
            <a:r>
              <a:rPr lang="en-US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Microservice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Refill </a:t>
            </a:r>
            <a:r>
              <a:rPr lang="en-US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Microservice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MICROSERVICES OVERVIEW</a:t>
            </a:r>
            <a:endParaRPr dirty="0"/>
          </a:p>
        </p:txBody>
      </p:sp>
      <p:sp>
        <p:nvSpPr>
          <p:cNvPr id="285" name="Google Shape;285;p6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10505822" cy="3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24"/>
              <a:buNone/>
            </a:pPr>
            <a:r>
              <a:rPr lang="en-US" sz="1530" b="1" dirty="0">
                <a:solidFill>
                  <a:schemeClr val="dk1"/>
                </a:solidFill>
              </a:rPr>
              <a:t>1. </a:t>
            </a:r>
            <a:r>
              <a:rPr lang="en-US" sz="1530" b="1" dirty="0" smtClean="0">
                <a:solidFill>
                  <a:schemeClr val="dk1"/>
                </a:solidFill>
              </a:rPr>
              <a:t>Authorization:-</a:t>
            </a:r>
            <a:endParaRPr dirty="0"/>
          </a:p>
          <a:p>
            <a:pPr marL="0" lvl="0" indent="0">
              <a:lnSpc>
                <a:spcPct val="90000"/>
              </a:lnSpc>
              <a:buSzPts val="1224"/>
              <a:buNone/>
            </a:pPr>
            <a:r>
              <a:rPr lang="en-US" sz="1530" dirty="0">
                <a:solidFill>
                  <a:schemeClr val="dk1"/>
                </a:solidFill>
              </a:rPr>
              <a:t>	</a:t>
            </a:r>
            <a:r>
              <a:rPr lang="en-US" sz="1530" b="1" dirty="0">
                <a:solidFill>
                  <a:schemeClr val="dk1"/>
                </a:solidFill>
              </a:rPr>
              <a:t> </a:t>
            </a:r>
            <a:r>
              <a:rPr lang="en-US" sz="1530" dirty="0">
                <a:solidFill>
                  <a:schemeClr val="dk1"/>
                </a:solidFill>
              </a:rPr>
              <a:t>Authorization</a:t>
            </a:r>
            <a:r>
              <a:rPr lang="en-US" sz="1530" b="1" dirty="0">
                <a:solidFill>
                  <a:schemeClr val="dk1"/>
                </a:solidFill>
              </a:rPr>
              <a:t> </a:t>
            </a:r>
            <a:r>
              <a:rPr lang="en-US" sz="1530" dirty="0" smtClean="0">
                <a:solidFill>
                  <a:schemeClr val="dk1"/>
                </a:solidFill>
              </a:rPr>
              <a:t>Module </a:t>
            </a:r>
            <a:r>
              <a:rPr lang="en-US" sz="1530" dirty="0">
                <a:solidFill>
                  <a:schemeClr val="dk1"/>
                </a:solidFill>
              </a:rPr>
              <a:t>is a Middleware Microservice that performs following operations:-</a:t>
            </a:r>
            <a:endParaRPr sz="153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en-US" sz="1530" dirty="0">
                <a:solidFill>
                  <a:schemeClr val="dk1"/>
                </a:solidFill>
              </a:rPr>
              <a:t>	1.1  </a:t>
            </a:r>
            <a:r>
              <a:rPr lang="en-US" sz="1530" dirty="0" smtClean="0">
                <a:solidFill>
                  <a:schemeClr val="dk1"/>
                </a:solidFill>
              </a:rPr>
              <a:t>Login Details.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en-US" sz="1530" dirty="0">
                <a:solidFill>
                  <a:schemeClr val="dk1"/>
                </a:solidFill>
              </a:rPr>
              <a:t>	1.2  </a:t>
            </a:r>
            <a:r>
              <a:rPr lang="en-US" sz="1530" dirty="0" smtClean="0">
                <a:solidFill>
                  <a:schemeClr val="dk1"/>
                </a:solidFill>
              </a:rPr>
              <a:t>Generate Token for User.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en-US" sz="1530" b="1" dirty="0">
                <a:solidFill>
                  <a:schemeClr val="dk1"/>
                </a:solidFill>
              </a:rPr>
              <a:t>2. </a:t>
            </a:r>
            <a:r>
              <a:rPr lang="en-US" sz="1530" b="1" dirty="0" smtClean="0">
                <a:solidFill>
                  <a:schemeClr val="dk1"/>
                </a:solidFill>
              </a:rPr>
              <a:t>Drug Service:-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en-US" sz="1530" dirty="0">
                <a:solidFill>
                  <a:schemeClr val="dk1"/>
                </a:solidFill>
              </a:rPr>
              <a:t>	</a:t>
            </a:r>
            <a:r>
              <a:rPr lang="en-US" sz="1530" dirty="0" smtClean="0">
                <a:solidFill>
                  <a:schemeClr val="dk1"/>
                </a:solidFill>
              </a:rPr>
              <a:t>Drug Service Module </a:t>
            </a:r>
            <a:r>
              <a:rPr lang="en-US" sz="1530" dirty="0">
                <a:solidFill>
                  <a:schemeClr val="dk1"/>
                </a:solidFill>
              </a:rPr>
              <a:t>is a Middleware Microservice that performs the following operations:-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en-US" sz="1530" dirty="0">
                <a:solidFill>
                  <a:schemeClr val="dk1"/>
                </a:solidFill>
              </a:rPr>
              <a:t>	2.1  </a:t>
            </a:r>
            <a:r>
              <a:rPr lang="en-US" sz="1530" dirty="0" smtClean="0">
                <a:solidFill>
                  <a:schemeClr val="dk1"/>
                </a:solidFill>
              </a:rPr>
              <a:t>Display all the Available Drugs.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en-US" sz="1530" dirty="0">
                <a:solidFill>
                  <a:schemeClr val="dk1"/>
                </a:solidFill>
              </a:rPr>
              <a:t>	2.2  </a:t>
            </a:r>
            <a:r>
              <a:rPr lang="en-US" sz="1530" dirty="0" smtClean="0">
                <a:solidFill>
                  <a:schemeClr val="dk1"/>
                </a:solidFill>
              </a:rPr>
              <a:t>Search Drugs by Id and Name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endParaRPr sz="153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90000"/>
              </a:lnSpc>
              <a:buSzPts val="1224"/>
              <a:buNone/>
            </a:pPr>
            <a:r>
              <a:rPr lang="en-US" b="1" dirty="0">
                <a:solidFill>
                  <a:schemeClr val="dk1"/>
                </a:solidFill>
              </a:rPr>
              <a:t>3. Subscription Service:-</a:t>
            </a:r>
            <a:endParaRPr lang="en-US" dirty="0"/>
          </a:p>
          <a:p>
            <a:pPr marL="0" lvl="0" indent="0">
              <a:lnSpc>
                <a:spcPct val="90000"/>
              </a:lnSpc>
              <a:buSzPts val="1224"/>
              <a:buNone/>
            </a:pPr>
            <a:r>
              <a:rPr lang="en-US" dirty="0">
                <a:solidFill>
                  <a:schemeClr val="dk1"/>
                </a:solidFill>
              </a:rPr>
              <a:t>	Subscription Service Module is a Middleware Microservice that </a:t>
            </a:r>
            <a:r>
              <a:rPr lang="en-US" dirty="0" smtClean="0">
                <a:solidFill>
                  <a:schemeClr val="dk1"/>
                </a:solidFill>
              </a:rPr>
              <a:t>	performs </a:t>
            </a:r>
            <a:r>
              <a:rPr lang="en-US" dirty="0">
                <a:solidFill>
                  <a:schemeClr val="dk1"/>
                </a:solidFill>
              </a:rPr>
              <a:t>the following operations:-</a:t>
            </a:r>
            <a:endParaRPr lang="en-US" dirty="0"/>
          </a:p>
          <a:p>
            <a:pPr marL="0" lvl="0" indent="0">
              <a:lnSpc>
                <a:spcPct val="90000"/>
              </a:lnSpc>
              <a:buSzPts val="1224"/>
              <a:buNone/>
            </a:pPr>
            <a:r>
              <a:rPr lang="en-US" dirty="0">
                <a:solidFill>
                  <a:schemeClr val="dk1"/>
                </a:solidFill>
              </a:rPr>
              <a:t>	3.1 Subscribe to a prescribed Drug for ordering</a:t>
            </a:r>
            <a:r>
              <a:rPr lang="en-US" dirty="0" smtClean="0">
                <a:solidFill>
                  <a:schemeClr val="dk1"/>
                </a:solidFill>
              </a:rPr>
              <a:t>.</a:t>
            </a:r>
          </a:p>
          <a:p>
            <a:pPr marL="0" lvl="0" indent="0">
              <a:lnSpc>
                <a:spcPct val="90000"/>
              </a:lnSpc>
              <a:buSzPts val="1224"/>
              <a:buNone/>
            </a:pPr>
            <a:r>
              <a:rPr lang="en-US" dirty="0">
                <a:solidFill>
                  <a:schemeClr val="dk1"/>
                </a:solidFill>
              </a:rPr>
              <a:t>	</a:t>
            </a:r>
            <a:r>
              <a:rPr lang="en-US" dirty="0" smtClean="0">
                <a:solidFill>
                  <a:schemeClr val="dk1"/>
                </a:solidFill>
              </a:rPr>
              <a:t>3.2 Unsubscribe to any type of Drugs.</a:t>
            </a:r>
          </a:p>
          <a:p>
            <a:pPr marL="0" lvl="0" indent="0">
              <a:lnSpc>
                <a:spcPct val="90000"/>
              </a:lnSpc>
              <a:buSzPts val="1224"/>
              <a:buNone/>
            </a:pPr>
            <a:r>
              <a:rPr lang="en-US" b="1" dirty="0" smtClean="0">
                <a:solidFill>
                  <a:schemeClr val="dk1"/>
                </a:solidFill>
              </a:rPr>
              <a:t>4. Refill </a:t>
            </a:r>
            <a:r>
              <a:rPr lang="en-US" b="1" dirty="0">
                <a:solidFill>
                  <a:schemeClr val="dk1"/>
                </a:solidFill>
              </a:rPr>
              <a:t>Service:-</a:t>
            </a:r>
            <a:endParaRPr lang="en-US" dirty="0"/>
          </a:p>
          <a:p>
            <a:pPr marL="0" lvl="0" indent="0">
              <a:lnSpc>
                <a:spcPct val="90000"/>
              </a:lnSpc>
              <a:buSzPts val="1224"/>
              <a:buNone/>
            </a:pPr>
            <a:r>
              <a:rPr lang="en-US" dirty="0">
                <a:solidFill>
                  <a:schemeClr val="dk1"/>
                </a:solidFill>
              </a:rPr>
              <a:t>	</a:t>
            </a:r>
            <a:r>
              <a:rPr lang="en-US" dirty="0" smtClean="0">
                <a:solidFill>
                  <a:schemeClr val="dk1"/>
                </a:solidFill>
              </a:rPr>
              <a:t>Refill </a:t>
            </a:r>
            <a:r>
              <a:rPr lang="en-US" dirty="0">
                <a:solidFill>
                  <a:schemeClr val="dk1"/>
                </a:solidFill>
              </a:rPr>
              <a:t>Service Module is a Middleware Microservice that </a:t>
            </a:r>
            <a:r>
              <a:rPr lang="en-US" dirty="0" smtClean="0">
                <a:solidFill>
                  <a:schemeClr val="dk1"/>
                </a:solidFill>
              </a:rPr>
              <a:t>performs 	the </a:t>
            </a:r>
            <a:r>
              <a:rPr lang="en-US" dirty="0">
                <a:solidFill>
                  <a:schemeClr val="dk1"/>
                </a:solidFill>
              </a:rPr>
              <a:t>following operations:-</a:t>
            </a:r>
            <a:endParaRPr lang="en-US" dirty="0"/>
          </a:p>
          <a:p>
            <a:pPr marL="0" lvl="0" indent="0">
              <a:lnSpc>
                <a:spcPct val="90000"/>
              </a:lnSpc>
              <a:buSzPts val="1224"/>
              <a:buNone/>
            </a:pPr>
            <a:r>
              <a:rPr lang="en-US" dirty="0">
                <a:solidFill>
                  <a:schemeClr val="dk1"/>
                </a:solidFill>
              </a:rPr>
              <a:t>	</a:t>
            </a:r>
            <a:r>
              <a:rPr lang="en-US" dirty="0" smtClean="0">
                <a:solidFill>
                  <a:schemeClr val="dk1"/>
                </a:solidFill>
              </a:rPr>
              <a:t>4.1 Refill </a:t>
            </a:r>
            <a:r>
              <a:rPr lang="en-US" dirty="0">
                <a:solidFill>
                  <a:schemeClr val="dk1"/>
                </a:solidFill>
              </a:rPr>
              <a:t>to </a:t>
            </a:r>
            <a:r>
              <a:rPr lang="en-US" dirty="0" smtClean="0">
                <a:solidFill>
                  <a:schemeClr val="dk1"/>
                </a:solidFill>
              </a:rPr>
              <a:t>a already </a:t>
            </a:r>
            <a:r>
              <a:rPr lang="en-US" dirty="0">
                <a:solidFill>
                  <a:schemeClr val="dk1"/>
                </a:solidFill>
              </a:rPr>
              <a:t>prescribed Drug for ordering</a:t>
            </a:r>
            <a:r>
              <a:rPr lang="en-US" dirty="0" smtClean="0">
                <a:solidFill>
                  <a:schemeClr val="dk1"/>
                </a:solidFill>
              </a:rPr>
              <a:t>.</a:t>
            </a:r>
          </a:p>
          <a:p>
            <a:pPr marL="0" lvl="0" indent="0">
              <a:lnSpc>
                <a:spcPct val="90000"/>
              </a:lnSpc>
              <a:buSzPts val="1224"/>
              <a:buNone/>
            </a:pPr>
            <a:r>
              <a:rPr lang="en-US" dirty="0">
                <a:solidFill>
                  <a:schemeClr val="dk1"/>
                </a:solidFill>
              </a:rPr>
              <a:t>	</a:t>
            </a:r>
            <a:r>
              <a:rPr lang="en-US" dirty="0" smtClean="0">
                <a:solidFill>
                  <a:schemeClr val="dk1"/>
                </a:solidFill>
              </a:rPr>
              <a:t>4.2 Check the Refill due Date.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>
              <a:lnSpc>
                <a:spcPct val="90000"/>
              </a:lnSpc>
              <a:buSzPts val="1224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WEB PORTAL(MVC)</a:t>
            </a:r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b="1" dirty="0" smtClean="0">
                <a:solidFill>
                  <a:schemeClr val="dk1"/>
                </a:solidFill>
              </a:rPr>
              <a:t>4. WEB </a:t>
            </a:r>
            <a:r>
              <a:rPr lang="en-US" b="1" dirty="0">
                <a:solidFill>
                  <a:schemeClr val="dk1"/>
                </a:solidFill>
              </a:rPr>
              <a:t>Portal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</a:rPr>
              <a:t>	A Web Portal that allows a </a:t>
            </a:r>
            <a:r>
              <a:rPr lang="en-US" dirty="0" smtClean="0">
                <a:solidFill>
                  <a:schemeClr val="dk1"/>
                </a:solidFill>
              </a:rPr>
              <a:t>user to </a:t>
            </a:r>
            <a:r>
              <a:rPr lang="en-US" dirty="0">
                <a:solidFill>
                  <a:schemeClr val="dk1"/>
                </a:solidFill>
              </a:rPr>
              <a:t>Login and allows </a:t>
            </a:r>
            <a:r>
              <a:rPr lang="en-US" dirty="0" smtClean="0">
                <a:solidFill>
                  <a:schemeClr val="dk1"/>
                </a:solidFill>
              </a:rPr>
              <a:t>to do following 	operations</a:t>
            </a:r>
            <a:r>
              <a:rPr lang="en-US" dirty="0">
                <a:solidFill>
                  <a:schemeClr val="dk1"/>
                </a:solidFill>
              </a:rPr>
              <a:t>:-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</a:rPr>
              <a:t>	4.1 </a:t>
            </a:r>
            <a:r>
              <a:rPr lang="en-US" dirty="0" smtClean="0">
                <a:solidFill>
                  <a:schemeClr val="dk1"/>
                </a:solidFill>
              </a:rPr>
              <a:t>Login.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</a:rPr>
              <a:t>	4.2 </a:t>
            </a:r>
            <a:r>
              <a:rPr lang="en-US" dirty="0" smtClean="0">
                <a:solidFill>
                  <a:schemeClr val="dk1"/>
                </a:solidFill>
              </a:rPr>
              <a:t>Available Drugs by Online Pharmacy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</a:rPr>
              <a:t>	4.3 </a:t>
            </a:r>
            <a:r>
              <a:rPr lang="en-US" dirty="0" smtClean="0">
                <a:solidFill>
                  <a:schemeClr val="dk1"/>
                </a:solidFill>
              </a:rPr>
              <a:t>Search Drugs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</a:rPr>
              <a:t>	4.4 </a:t>
            </a:r>
            <a:r>
              <a:rPr lang="en-US" dirty="0" smtClean="0">
                <a:solidFill>
                  <a:schemeClr val="dk1"/>
                </a:solidFill>
              </a:rPr>
              <a:t>Subscribe to the Prescribe Drugs.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dk1"/>
                </a:solidFill>
              </a:rPr>
              <a:t>	</a:t>
            </a:r>
            <a:r>
              <a:rPr lang="en-US" dirty="0" smtClean="0">
                <a:solidFill>
                  <a:schemeClr val="dk1"/>
                </a:solidFill>
              </a:rPr>
              <a:t>4.5 Refill the drugs to continue the service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>
                <a:solidFill>
                  <a:schemeClr val="lt1"/>
                </a:solidFill>
              </a:rPr>
              <a:t>USE CASE DIAGRAM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530674"/>
            <a:ext cx="10058400" cy="3951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8037" y="5828146"/>
            <a:ext cx="119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230</Words>
  <Application>Microsoft Office PowerPoint</Application>
  <PresentationFormat>Custom</PresentationFormat>
  <Paragraphs>99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Teko</vt:lpstr>
      <vt:lpstr>Century Gothic</vt:lpstr>
      <vt:lpstr>Noto Sans Symbols</vt:lpstr>
      <vt:lpstr>Algerian</vt:lpstr>
      <vt:lpstr>Times New Roman</vt:lpstr>
      <vt:lpstr>Ion Boardroom</vt:lpstr>
      <vt:lpstr>TEAM-6    Mail Order Pharmacy</vt:lpstr>
      <vt:lpstr>AGENDA</vt:lpstr>
      <vt:lpstr>HARDWARE AND SOFTWARE REQUIREMENTS</vt:lpstr>
      <vt:lpstr>INTRODUCTION</vt:lpstr>
      <vt:lpstr>MICROSERVICES USED</vt:lpstr>
      <vt:lpstr>MICROSERVICES OVERVIEW</vt:lpstr>
      <vt:lpstr>MICROSERVICES OVERVIEW</vt:lpstr>
      <vt:lpstr>WEB PORTAL(MVC)</vt:lpstr>
      <vt:lpstr>USE CASE DIAGRAM</vt:lpstr>
      <vt:lpstr>MODEL CLASSES(SWAGGER)</vt:lpstr>
      <vt:lpstr>MODEL CLASSES(SWAGGER)</vt:lpstr>
      <vt:lpstr>MODEL CLASSES(SWAGGER)</vt:lpstr>
      <vt:lpstr>WEBPORTAL AND LOGIN PAGE</vt:lpstr>
      <vt:lpstr>HOME PAGE AND AVAILABLE DRUGS PAGE</vt:lpstr>
      <vt:lpstr>H2 CONSOLE</vt:lpstr>
      <vt:lpstr>PROJECT DEPLOYMENT IN AWS</vt:lpstr>
      <vt:lpstr>PROJECT DEPLOYMENT IN AWS</vt:lpstr>
      <vt:lpstr>QUESTION TIME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TEAM-6    Mail Order Pharmacy</dc:title>
  <dc:creator>LNU, Leena (Cognizant)</dc:creator>
  <cp:lastModifiedBy>Windows User</cp:lastModifiedBy>
  <cp:revision>10</cp:revision>
  <dcterms:created xsi:type="dcterms:W3CDTF">2021-02-03T13:33:08Z</dcterms:created>
  <dcterms:modified xsi:type="dcterms:W3CDTF">2021-03-29T07:36:28Z</dcterms:modified>
</cp:coreProperties>
</file>